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1" d="100"/>
          <a:sy n="141" d="100"/>
        </p:scale>
        <p:origin x="-108" y="-108"/>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rPr>
              <a:pPr lvl="0" algn="r">
                <a:spcBef>
                  <a:spcPts val="0"/>
                </a:spcBef>
                <a:buNone/>
              </a:p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Career Research Project</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Brett Marks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261900" y="466375"/>
            <a:ext cx="8520600" cy="572700"/>
          </a:xfrm>
          <a:prstGeom prst="rect">
            <a:avLst/>
          </a:prstGeom>
        </p:spPr>
        <p:txBody>
          <a:bodyPr lIns="91425" tIns="91425" rIns="91425" bIns="91425" anchor="t" anchorCtr="0">
            <a:noAutofit/>
          </a:bodyPr>
          <a:lstStyle/>
          <a:p>
            <a:pPr lvl="0">
              <a:spcBef>
                <a:spcPts val="0"/>
              </a:spcBef>
              <a:buNone/>
            </a:pPr>
            <a:r>
              <a:rPr lang="en"/>
              <a:t>Lanscaper </a:t>
            </a: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400">
                <a:solidFill>
                  <a:srgbClr val="FFFFFF"/>
                </a:solidFill>
              </a:rPr>
              <a:t>Mow lawn either by hand or using a riding lawnmower. Cut lawn using hand, power or riding mower and trim and edge around walks, flower beds, and walls. Landscape by planting flowers, grass, shrubs, and bushes. The reason i want to be a landscaper is because my dad is one, my dad’s dad use to be one and that's what i am.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Lanscaper characteristics </a:t>
            </a:r>
          </a:p>
          <a:p>
            <a:pPr lvl="0" rtl="0">
              <a:spcBef>
                <a:spcPts val="0"/>
              </a:spcBef>
              <a:buNone/>
            </a:pPr>
            <a:endParaRPr/>
          </a:p>
        </p:txBody>
      </p:sp>
      <p:sp>
        <p:nvSpPr>
          <p:cNvPr id="67" name="Shape 67"/>
          <p:cNvSpPr txBox="1">
            <a:spLocks noGrp="1"/>
          </p:cNvSpPr>
          <p:nvPr>
            <p:ph type="body" idx="1"/>
          </p:nvPr>
        </p:nvSpPr>
        <p:spPr>
          <a:xfrm>
            <a:off x="311700" y="1145350"/>
            <a:ext cx="8766000" cy="3905700"/>
          </a:xfrm>
          <a:prstGeom prst="rect">
            <a:avLst/>
          </a:prstGeom>
        </p:spPr>
        <p:txBody>
          <a:bodyPr lIns="91425" tIns="91425" rIns="91425" bIns="91425" anchor="t" anchorCtr="0">
            <a:noAutofit/>
          </a:bodyPr>
          <a:lstStyle/>
          <a:p>
            <a:pPr marL="457200" lvl="0" indent="-228600" rtl="0">
              <a:lnSpc>
                <a:spcPct val="150000"/>
              </a:lnSpc>
              <a:spcBef>
                <a:spcPts val="0"/>
              </a:spcBef>
              <a:buClr>
                <a:srgbClr val="FFFFFF"/>
              </a:buClr>
            </a:pPr>
            <a:r>
              <a:rPr lang="en" sz="1050">
                <a:solidFill>
                  <a:srgbClr val="FFFFFF"/>
                </a:solidFill>
              </a:rPr>
              <a:t> </a:t>
            </a:r>
            <a:r>
              <a:rPr lang="en" sz="1200">
                <a:solidFill>
                  <a:srgbClr val="FFFFFF"/>
                </a:solidFill>
              </a:rPr>
              <a:t>This multifaceted profession is not solely focused on one specific area</a:t>
            </a:r>
          </a:p>
          <a:p>
            <a:pPr marL="457200" lvl="0" indent="-304800" rtl="0">
              <a:lnSpc>
                <a:spcPct val="150000"/>
              </a:lnSpc>
              <a:spcBef>
                <a:spcPts val="0"/>
              </a:spcBef>
              <a:buClr>
                <a:srgbClr val="FFFFFF"/>
              </a:buClr>
              <a:buSzPct val="100000"/>
            </a:pPr>
            <a:r>
              <a:rPr lang="en" sz="1200">
                <a:solidFill>
                  <a:srgbClr val="FFFFFF"/>
                </a:solidFill>
              </a:rPr>
              <a:t>Cut lawn using hand, power or riding mower and trim and edge around walks, flower beds, and walls</a:t>
            </a:r>
          </a:p>
          <a:p>
            <a:pPr marL="457200" lvl="0" indent="-304800" rtl="0">
              <a:lnSpc>
                <a:spcPct val="150000"/>
              </a:lnSpc>
              <a:spcBef>
                <a:spcPts val="0"/>
              </a:spcBef>
              <a:buClr>
                <a:srgbClr val="FFFFFF"/>
              </a:buClr>
              <a:buSzPct val="100000"/>
            </a:pPr>
            <a:r>
              <a:rPr lang="en" sz="1200">
                <a:solidFill>
                  <a:srgbClr val="FFFFFF"/>
                </a:solidFill>
              </a:rPr>
              <a:t>Cut lawn using hand, power or riding mower and trim and edge around walks, flower beds, and walls.</a:t>
            </a:r>
          </a:p>
          <a:p>
            <a:pPr lvl="0" rtl="0">
              <a:lnSpc>
                <a:spcPct val="150000"/>
              </a:lnSpc>
              <a:spcBef>
                <a:spcPts val="0"/>
              </a:spcBef>
              <a:buNone/>
            </a:pPr>
            <a:endParaRPr sz="1200">
              <a:solidFill>
                <a:srgbClr val="222222"/>
              </a:solidFill>
              <a:highlight>
                <a:srgbClr val="FFFFFF"/>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solidFill>
                  <a:srgbClr val="FFFFFF"/>
                </a:solidFill>
              </a:rPr>
              <a:t>Architect </a:t>
            </a:r>
          </a:p>
        </p:txBody>
      </p:sp>
      <p:sp>
        <p:nvSpPr>
          <p:cNvPr id="73" name="Shape 7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400">
                <a:solidFill>
                  <a:srgbClr val="FFFFFF"/>
                </a:solidFill>
              </a:rPr>
              <a:t>Architects work in the construction industry designing new buildings, restoring and conserving old buildings and developing new ways of using existing buildings. They are involved in construction projects from the earliest stages right through to completion. The reason that I want to be an architect is because i like to build stuff. When i was a kid i use to build a lot of things.my location wuld be in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Architect Characteristics </a:t>
            </a:r>
          </a:p>
        </p:txBody>
      </p:sp>
      <p:sp>
        <p:nvSpPr>
          <p:cNvPr id="79" name="Shape 79"/>
          <p:cNvSpPr txBox="1">
            <a:spLocks noGrp="1"/>
          </p:cNvSpPr>
          <p:nvPr>
            <p:ph type="body" idx="1"/>
          </p:nvPr>
        </p:nvSpPr>
        <p:spPr>
          <a:xfrm>
            <a:off x="311700" y="1152475"/>
            <a:ext cx="8520600" cy="3927000"/>
          </a:xfrm>
          <a:prstGeom prst="rect">
            <a:avLst/>
          </a:prstGeom>
        </p:spPr>
        <p:txBody>
          <a:bodyPr lIns="91425" tIns="91425" rIns="91425" bIns="91425" anchor="t" anchorCtr="0">
            <a:noAutofit/>
          </a:bodyPr>
          <a:lstStyle/>
          <a:p>
            <a:pPr marL="457200" lvl="0" indent="-304800">
              <a:lnSpc>
                <a:spcPct val="150000"/>
              </a:lnSpc>
              <a:spcBef>
                <a:spcPts val="0"/>
              </a:spcBef>
              <a:buClr>
                <a:srgbClr val="FFFFFF"/>
              </a:buClr>
              <a:buSzPct val="100000"/>
            </a:pPr>
            <a:r>
              <a:rPr lang="en" sz="1200">
                <a:solidFill>
                  <a:srgbClr val="FFFFFF"/>
                </a:solidFill>
              </a:rPr>
              <a:t>the art or practice of designing and constructing buildings.</a:t>
            </a:r>
          </a:p>
          <a:p>
            <a:pPr marL="457200" lvl="0" indent="-304800" rtl="0">
              <a:lnSpc>
                <a:spcPct val="150000"/>
              </a:lnSpc>
              <a:spcBef>
                <a:spcPts val="0"/>
              </a:spcBef>
              <a:buClr>
                <a:srgbClr val="FFFFFF"/>
              </a:buClr>
              <a:buSzPct val="100000"/>
            </a:pPr>
            <a:r>
              <a:rPr lang="en" sz="1200">
                <a:solidFill>
                  <a:srgbClr val="FFFFFF"/>
                </a:solidFill>
              </a:rPr>
              <a:t>On a basic level, architecture is important to society because it provides the physical environment in which we live.</a:t>
            </a:r>
          </a:p>
          <a:p>
            <a:pPr marL="457200" lvl="0" indent="-304800" rtl="0">
              <a:lnSpc>
                <a:spcPct val="150000"/>
              </a:lnSpc>
              <a:spcBef>
                <a:spcPts val="0"/>
              </a:spcBef>
              <a:buClr>
                <a:srgbClr val="FFFFFF"/>
              </a:buClr>
              <a:buSzPct val="100000"/>
            </a:pPr>
            <a:r>
              <a:rPr lang="en" sz="1200">
                <a:solidFill>
                  <a:srgbClr val="FFFFFF"/>
                </a:solidFill>
              </a:rPr>
              <a:t>Architects work in the construction industry designing new buildings, restoring and conserving old buildings and developing new ways of using existing buildings.</a:t>
            </a:r>
          </a:p>
          <a:p>
            <a:pPr marL="457200" lvl="0" indent="-304800" rtl="0">
              <a:lnSpc>
                <a:spcPct val="150000"/>
              </a:lnSpc>
              <a:spcBef>
                <a:spcPts val="0"/>
              </a:spcBef>
              <a:buClr>
                <a:srgbClr val="FFFFFF"/>
              </a:buClr>
              <a:buSzPct val="100000"/>
            </a:pPr>
            <a:r>
              <a:rPr lang="en" sz="1200">
                <a:solidFill>
                  <a:srgbClr val="FFFFFF"/>
                </a:solidFill>
              </a:rPr>
              <a:t>Read graphs or tables to answer questions or study a blueprint. </a:t>
            </a:r>
          </a:p>
          <a:p>
            <a:pPr marL="457200" lvl="0" indent="-304800" rtl="0">
              <a:lnSpc>
                <a:spcPct val="150000"/>
              </a:lnSpc>
              <a:spcBef>
                <a:spcPts val="0"/>
              </a:spcBef>
              <a:buClr>
                <a:srgbClr val="FFFFFF"/>
              </a:buClr>
              <a:buSzPct val="100000"/>
            </a:pPr>
            <a:r>
              <a:rPr lang="en" sz="1200">
                <a:solidFill>
                  <a:srgbClr val="FFFFFF"/>
                </a:solidFill>
              </a:rPr>
              <a:t>Architects spend much of their time in offices, where they meet with clients, develop reports and drawings, and work with other architects and engineers.</a:t>
            </a:r>
          </a:p>
          <a:p>
            <a:pPr marL="457200" lvl="0" indent="-304800" rtl="0">
              <a:lnSpc>
                <a:spcPct val="150000"/>
              </a:lnSpc>
              <a:spcBef>
                <a:spcPts val="0"/>
              </a:spcBef>
              <a:buClr>
                <a:srgbClr val="FFFFFF"/>
              </a:buClr>
              <a:buSzPct val="100000"/>
            </a:pPr>
            <a:r>
              <a:rPr lang="en" sz="1200">
                <a:solidFill>
                  <a:srgbClr val="FFFFFF"/>
                </a:solidFill>
              </a:rPr>
              <a:t>Approximately 1 in 5 architects work longer than 50 hours per week</a:t>
            </a:r>
          </a:p>
          <a:p>
            <a:pPr marL="457200" lvl="0" indent="-304800" rtl="0">
              <a:lnSpc>
                <a:spcPct val="150000"/>
              </a:lnSpc>
              <a:spcBef>
                <a:spcPts val="0"/>
              </a:spcBef>
              <a:spcAft>
                <a:spcPts val="300"/>
              </a:spcAft>
              <a:buClr>
                <a:srgbClr val="FFFFFF"/>
              </a:buClr>
              <a:buSzPct val="100000"/>
            </a:pPr>
            <a:r>
              <a:rPr lang="en" sz="1200">
                <a:solidFill>
                  <a:srgbClr val="FFFFFF"/>
                </a:solidFill>
              </a:rPr>
              <a:t>An interest in buildings and their uses. Strong mathematical ability. The ability to manage and lead a team.</a:t>
            </a:r>
          </a:p>
          <a:p>
            <a:pPr marL="457200" lvl="0" indent="-304800" rtl="0">
              <a:lnSpc>
                <a:spcPct val="150000"/>
              </a:lnSpc>
              <a:spcBef>
                <a:spcPts val="0"/>
              </a:spcBef>
              <a:spcAft>
                <a:spcPts val="300"/>
              </a:spcAft>
              <a:buClr>
                <a:srgbClr val="FFFFFF"/>
              </a:buClr>
              <a:buSzPct val="100000"/>
            </a:pPr>
            <a:r>
              <a:rPr lang="en" sz="1200">
                <a:solidFill>
                  <a:srgbClr val="FFFFFF"/>
                </a:solidFill>
              </a:rPr>
              <a:t>Bachelor's degree</a:t>
            </a:r>
          </a:p>
          <a:p>
            <a:pPr marL="457200" lvl="0" indent="-304800" rtl="0">
              <a:lnSpc>
                <a:spcPct val="150000"/>
              </a:lnSpc>
              <a:spcBef>
                <a:spcPts val="0"/>
              </a:spcBef>
              <a:spcAft>
                <a:spcPts val="300"/>
              </a:spcAft>
              <a:buClr>
                <a:srgbClr val="FFFFFF"/>
              </a:buClr>
              <a:buSzPct val="100000"/>
            </a:pPr>
            <a:r>
              <a:rPr lang="en" sz="1200">
                <a:solidFill>
                  <a:srgbClr val="FFFFFF"/>
                </a:solidFill>
              </a:rPr>
              <a:t>$76,100 USD a year</a:t>
            </a:r>
          </a:p>
          <a:p>
            <a:pPr marL="457200" lvl="0" indent="-304800" rtl="0">
              <a:lnSpc>
                <a:spcPct val="150000"/>
              </a:lnSpc>
              <a:spcBef>
                <a:spcPts val="0"/>
              </a:spcBef>
              <a:spcAft>
                <a:spcPts val="300"/>
              </a:spcAft>
              <a:buClr>
                <a:srgbClr val="FFFFFF"/>
              </a:buClr>
              <a:buSzPct val="100000"/>
            </a:pPr>
            <a:r>
              <a:rPr lang="en" sz="1200">
                <a:solidFill>
                  <a:srgbClr val="FFFFFF"/>
                </a:solidFill>
              </a:rPr>
              <a:t>7%(Projected 10-year growth)</a:t>
            </a:r>
          </a:p>
          <a:p>
            <a:pPr marL="457200" lvl="0" indent="-304800" rtl="0">
              <a:lnSpc>
                <a:spcPct val="150000"/>
              </a:lnSpc>
              <a:spcBef>
                <a:spcPts val="0"/>
              </a:spcBef>
              <a:spcAft>
                <a:spcPts val="300"/>
              </a:spcAft>
              <a:buClr>
                <a:srgbClr val="FFFFFF"/>
              </a:buClr>
              <a:buSzPct val="100000"/>
            </a:pPr>
            <a:r>
              <a:rPr lang="en" sz="1200">
                <a:solidFill>
                  <a:srgbClr val="FFFFFF"/>
                </a:solidFill>
              </a:rPr>
              <a:t> Employment is expected to grow faster than the average for all occupations.</a:t>
            </a:r>
          </a:p>
          <a:p>
            <a:pPr lvl="0" rtl="0">
              <a:spcBef>
                <a:spcPts val="0"/>
              </a:spcBef>
              <a:spcAft>
                <a:spcPts val="300"/>
              </a:spcAft>
              <a:buNone/>
            </a:pPr>
            <a:endParaRPr sz="1000">
              <a:solidFill>
                <a:srgbClr val="222222"/>
              </a:solidFill>
              <a:highlight>
                <a:srgbClr val="FFFFFF"/>
              </a:highlight>
            </a:endParaRPr>
          </a:p>
          <a:p>
            <a:pPr lvl="0" rtl="0">
              <a:spcBef>
                <a:spcPts val="0"/>
              </a:spcBef>
              <a:spcAft>
                <a:spcPts val="300"/>
              </a:spcAft>
              <a:buNone/>
            </a:pPr>
            <a:endParaRPr sz="1200">
              <a:solidFill>
                <a:srgbClr val="222222"/>
              </a:solidFill>
              <a:highlight>
                <a:srgbClr val="FFFFFF"/>
              </a:highlight>
            </a:endParaRPr>
          </a:p>
          <a:p>
            <a:pPr lvl="0" rtl="0">
              <a:spcBef>
                <a:spcPts val="0"/>
              </a:spcBef>
              <a:spcAft>
                <a:spcPts val="300"/>
              </a:spcAft>
              <a:buNone/>
            </a:pPr>
            <a:endParaRPr sz="1200">
              <a:solidFill>
                <a:srgbClr val="222222"/>
              </a:solidFill>
              <a:highlight>
                <a:srgbClr val="FFFFFF"/>
              </a:highlight>
            </a:endParaRPr>
          </a:p>
          <a:p>
            <a:pPr lvl="0" rtl="0">
              <a:lnSpc>
                <a:spcPct val="100000"/>
              </a:lnSpc>
              <a:spcBef>
                <a:spcPts val="0"/>
              </a:spcBef>
              <a:buNone/>
            </a:pPr>
            <a:endParaRPr sz="1200">
              <a:solidFill>
                <a:srgbClr val="222222"/>
              </a:solidFill>
              <a:highlight>
                <a:srgbClr val="FFFFFF"/>
              </a:highlight>
            </a:endParaRPr>
          </a:p>
          <a:p>
            <a:pPr lvl="0" rtl="0">
              <a:lnSpc>
                <a:spcPct val="100000"/>
              </a:lnSpc>
              <a:spcBef>
                <a:spcPts val="0"/>
              </a:spcBef>
              <a:buNone/>
            </a:pPr>
            <a:endParaRPr sz="1200">
              <a:solidFill>
                <a:srgbClr val="222222"/>
              </a:solidFill>
              <a:highlight>
                <a:srgbClr val="FFFFFF"/>
              </a:highlight>
            </a:endParaRPr>
          </a:p>
          <a:p>
            <a:pPr lvl="0">
              <a:lnSpc>
                <a:spcPct val="100000"/>
              </a:lnSpc>
              <a:spcBef>
                <a:spcPts val="0"/>
              </a:spcBef>
              <a:buNone/>
            </a:pPr>
            <a:endParaRPr sz="1200">
              <a:solidFill>
                <a:srgbClr val="222222"/>
              </a:solidFill>
              <a:highlight>
                <a:srgbClr val="FFFFFF"/>
              </a:highlight>
            </a:endParaRPr>
          </a:p>
        </p:txBody>
      </p:sp>
      <p:pic>
        <p:nvPicPr>
          <p:cNvPr id="80" name="Shape 80"/>
          <p:cNvPicPr preferRelativeResize="0"/>
          <p:nvPr/>
        </p:nvPicPr>
        <p:blipFill>
          <a:blip r:embed="rId3">
            <a:alphaModFix/>
          </a:blip>
          <a:stretch>
            <a:fillRect/>
          </a:stretch>
        </p:blipFill>
        <p:spPr>
          <a:xfrm>
            <a:off x="6445375" y="3784700"/>
            <a:ext cx="1712825" cy="109564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10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367</Words>
  <Application>Microsoft Office PowerPoint</Application>
  <PresentationFormat>On-screen Show (16:9)</PresentationFormat>
  <Paragraphs>26</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simple-dark-2</vt:lpstr>
      <vt:lpstr>Career Research Project</vt:lpstr>
      <vt:lpstr>Lanscaper </vt:lpstr>
      <vt:lpstr>Lanscaper characteristics  </vt:lpstr>
      <vt:lpstr>Architect </vt:lpstr>
      <vt:lpstr>Architect Characteristics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Research Project</dc:title>
  <dc:creator>Brett Marks</dc:creator>
  <cp:lastModifiedBy>brettmarks</cp:lastModifiedBy>
  <cp:revision>1</cp:revision>
  <dcterms:modified xsi:type="dcterms:W3CDTF">2017-03-03T17:09:50Z</dcterms:modified>
</cp:coreProperties>
</file>